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70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E96ED4-9C2C-45A9-BECA-6CB020284A7A}" type="datetime1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13316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9E2CA8-5733-455E-BB8A-60AAA771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263F-9D2B-4F0F-A0EC-079B0548C1B4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1E10-4E18-4079-8ECF-C6F4F26A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A291-BD42-4ECE-A4B1-1D562549CBE6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C66B-8F7D-4B29-A563-BDDE86D46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8187-AE38-49DB-9AEA-E14D53331740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93C8-B497-4B5E-A725-0A9F1CCA5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9A7D-DCC8-4601-9D39-9DF56296DB1D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1401-C911-4513-AF1A-77113CF3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8681-E2E6-4439-BAD2-295957F7E7E6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0023-5020-49EF-B21C-9FB9707E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B22F-3A7C-4299-AFBB-A2A58821A979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3D3-BD76-4441-94F2-DFCDCD688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5544-9049-4CA9-AC01-F0A3CBF913AC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A5A6-13B4-4CFC-9F7B-2C60148AC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1E10-60B8-423E-AC09-98008B84DCE4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8825-81D6-46D9-88F5-A49ABCA7A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8B49-E380-47AD-A4B0-E15508620060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295C-9E0A-4D66-9938-4876EE83F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E774-FF4B-4678-9FEB-1D44B1E19BE5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1112-7DA5-478F-81D8-7E407D8B1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8468-56A4-40D3-970F-E8BA9CF2298F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5241-F12C-49C4-94CE-F63B6C34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0C44C0-FE1F-4377-B11B-2B54AD6864E8}" type="datetimeFigureOut">
              <a:rPr lang="en-US"/>
              <a:pPr>
                <a:defRPr/>
              </a:pPr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126CDC-2FE4-423C-B237-E014582D2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667000"/>
            <a:ext cx="8839200" cy="1249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  <a:ea typeface="+mn-ea"/>
                <a:cs typeface="+mn-cs"/>
              </a:rPr>
              <a:t>Qualifications: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788" y="3276600"/>
            <a:ext cx="8761412" cy="2562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Intent to Make a Profit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Work your Business on a Regular/Consistent Basis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Run your Business like a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Meals and Entertainment Expenses</a:t>
            </a:r>
          </a:p>
          <a:p>
            <a:pPr algn="ctr"/>
            <a:endParaRPr lang="en-US" sz="4000">
              <a:latin typeface="Calibri" pitchFamily="84" charset="0"/>
            </a:endParaRPr>
          </a:p>
          <a:p>
            <a:pPr algn="ctr"/>
            <a:r>
              <a:rPr lang="en-US" sz="4000">
                <a:latin typeface="Calibri" pitchFamily="84" charset="0"/>
              </a:rPr>
              <a:t>50% Deduction!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Meals and Entertainment Expenses</a:t>
            </a:r>
          </a:p>
          <a:p>
            <a:pPr algn="ctr"/>
            <a:endParaRPr lang="en-US" sz="4000">
              <a:latin typeface="Calibri" pitchFamily="84" charset="0"/>
            </a:endParaRPr>
          </a:p>
          <a:p>
            <a:pPr algn="ctr"/>
            <a:r>
              <a:rPr lang="en-US" sz="4000">
                <a:latin typeface="Calibri" pitchFamily="84" charset="0"/>
              </a:rPr>
              <a:t>Associated Entertainment</a:t>
            </a:r>
          </a:p>
          <a:p>
            <a:pPr algn="ctr"/>
            <a:r>
              <a:rPr lang="en-US" sz="4000">
                <a:latin typeface="Calibri" pitchFamily="84" charset="0"/>
              </a:rPr>
              <a:t>[Rev Reg 1.274-2(a) and (d)(3)]</a:t>
            </a:r>
          </a:p>
          <a:p>
            <a:pPr algn="ctr"/>
            <a:r>
              <a:rPr lang="en-US" sz="4000">
                <a:latin typeface="Calibri" pitchFamily="84" charset="0"/>
              </a:rPr>
              <a:t>[IRC 274(d)]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Meals and Entertainment Expenses</a:t>
            </a:r>
          </a:p>
          <a:p>
            <a:pPr algn="ctr"/>
            <a:r>
              <a:rPr lang="en-US" sz="3200">
                <a:latin typeface="Calibri" pitchFamily="84" charset="0"/>
              </a:rPr>
              <a:t>When</a:t>
            </a:r>
          </a:p>
          <a:p>
            <a:pPr algn="ctr"/>
            <a:r>
              <a:rPr lang="en-US" sz="3200">
                <a:latin typeface="Calibri" pitchFamily="84" charset="0"/>
              </a:rPr>
              <a:t>How Much</a:t>
            </a:r>
          </a:p>
          <a:p>
            <a:pPr algn="ctr"/>
            <a:r>
              <a:rPr lang="en-US" sz="3200">
                <a:latin typeface="Calibri" pitchFamily="84" charset="0"/>
              </a:rPr>
              <a:t>Where</a:t>
            </a:r>
          </a:p>
          <a:p>
            <a:pPr algn="ctr"/>
            <a:r>
              <a:rPr lang="en-US" sz="3200">
                <a:latin typeface="Calibri" pitchFamily="84" charset="0"/>
              </a:rPr>
              <a:t>Why</a:t>
            </a:r>
          </a:p>
          <a:p>
            <a:pPr algn="ctr"/>
            <a:r>
              <a:rPr lang="en-US" sz="3200">
                <a:latin typeface="Calibri" pitchFamily="84" charset="0"/>
              </a:rPr>
              <a:t>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Documentation</a:t>
            </a:r>
          </a:p>
        </p:txBody>
      </p:sp>
      <p:pic>
        <p:nvPicPr>
          <p:cNvPr id="40964" name="Picture 4" descr="Full Tax Diary She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367506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pic>
        <p:nvPicPr>
          <p:cNvPr id="43011" name="Picture 4" descr="Full Tax Diary She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0" y="30480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Home Office Expense</a:t>
            </a:r>
          </a:p>
          <a:p>
            <a:pPr algn="ctr"/>
            <a:r>
              <a:rPr lang="en-US" sz="4000">
                <a:latin typeface="Calibri" pitchFamily="84" charset="0"/>
              </a:rPr>
              <a:t>BUP of Mortgage Interest or Rent</a:t>
            </a:r>
          </a:p>
          <a:p>
            <a:pPr algn="ctr"/>
            <a:r>
              <a:rPr lang="en-US" sz="3600">
                <a:latin typeface="Calibri" pitchFamily="84" charset="0"/>
              </a:rPr>
              <a:t>(including “home operating expenses”)</a:t>
            </a:r>
          </a:p>
          <a:p>
            <a:pPr algn="ctr"/>
            <a:endParaRPr lang="en-US" sz="3200">
              <a:latin typeface="Calibri" pitchFamily="84" charset="0"/>
            </a:endParaRPr>
          </a:p>
          <a:p>
            <a:pPr algn="ctr"/>
            <a:r>
              <a:rPr lang="en-US" sz="3200">
                <a:latin typeface="Calibri" pitchFamily="84" charset="0"/>
              </a:rPr>
              <a:t>[IRS Publication 587]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pic>
        <p:nvPicPr>
          <p:cNvPr id="5" name="Picture 4" descr="B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77310"/>
            <a:ext cx="6553200" cy="6521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pic>
        <p:nvPicPr>
          <p:cNvPr id="20483" name="Picture 3" descr="Home Office Expens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53340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Home Office Equipment</a:t>
            </a:r>
          </a:p>
          <a:p>
            <a:pPr algn="ctr"/>
            <a:r>
              <a:rPr lang="en-US" sz="4000">
                <a:latin typeface="Calibri" pitchFamily="84" charset="0"/>
              </a:rPr>
              <a:t>Computer, Printer, Fax, Phone, etc.</a:t>
            </a:r>
          </a:p>
          <a:p>
            <a:pPr algn="ctr"/>
            <a:endParaRPr lang="en-US" sz="4000">
              <a:latin typeface="Calibri" pitchFamily="84" charset="0"/>
            </a:endParaRPr>
          </a:p>
          <a:p>
            <a:pPr algn="ctr"/>
            <a:r>
              <a:rPr lang="en-US" sz="3200">
                <a:latin typeface="Calibri" pitchFamily="84" charset="0"/>
              </a:rPr>
              <a:t>[IRC Section 280 F(d)(4) and IRS Publication 956]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Hire Your Kids</a:t>
            </a:r>
          </a:p>
          <a:p>
            <a:pPr algn="ctr"/>
            <a:r>
              <a:rPr lang="en-US" sz="4000">
                <a:latin typeface="Calibri" pitchFamily="84" charset="0"/>
              </a:rPr>
              <a:t>(don’t just pay them an allowance)</a:t>
            </a:r>
          </a:p>
          <a:p>
            <a:pPr algn="ctr"/>
            <a:endParaRPr lang="en-US" sz="4000">
              <a:latin typeface="Calibri" pitchFamily="84" charset="0"/>
            </a:endParaRPr>
          </a:p>
          <a:p>
            <a:pPr algn="ctr"/>
            <a:r>
              <a:rPr lang="en-US" sz="4000">
                <a:latin typeface="Calibri" pitchFamily="84" charset="0"/>
              </a:rPr>
              <a:t>7-18yrs generally tax-free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0" y="5638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Tax-Free Limit on earned income for dependent children in 2009 was $5,700</a:t>
            </a:r>
          </a:p>
          <a:p>
            <a:pPr algn="ctr"/>
            <a:r>
              <a:rPr lang="en-US" sz="1800"/>
              <a:t>[Rev. Proc. 95-53 and IRC Section 63(h)(2)]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b="1">
                <a:solidFill>
                  <a:schemeClr val="tx1"/>
                </a:solidFill>
                <a:latin typeface="Adobe Garamond Pro" pitchFamily="84" charset="0"/>
                <a:ea typeface="ＭＳ Ｐゴシック" pitchFamily="84" charset="-128"/>
                <a:cs typeface="ＭＳ Ｐゴシック" pitchFamily="84" charset="-128"/>
              </a:rPr>
              <a:t>Home Business </a:t>
            </a:r>
          </a:p>
          <a:p>
            <a:pPr algn="ctr">
              <a:defRPr/>
            </a:pPr>
            <a:r>
              <a:rPr lang="en-US" sz="4800" b="1">
                <a:solidFill>
                  <a:schemeClr val="tx1"/>
                </a:solidFill>
                <a:latin typeface="Adobe Garamond Pro" pitchFamily="84" charset="0"/>
                <a:ea typeface="ＭＳ Ｐゴシック" pitchFamily="84" charset="-128"/>
                <a:cs typeface="ＭＳ Ｐゴシック" pitchFamily="84" charset="-128"/>
              </a:rPr>
              <a:t>Tax Advantages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762000" y="3048000"/>
            <a:ext cx="78962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Requirements for Hiring Minor Children:</a:t>
            </a:r>
          </a:p>
          <a:p>
            <a:pPr algn="ctr"/>
            <a:endParaRPr lang="en-US" sz="1800"/>
          </a:p>
          <a:p>
            <a:pPr algn="ctr">
              <a:buFontTx/>
              <a:buChar char="•"/>
            </a:pPr>
            <a:r>
              <a:rPr lang="en-US" sz="2000"/>
              <a:t>Signed Employment Agreement</a:t>
            </a:r>
          </a:p>
          <a:p>
            <a:pPr algn="ctr">
              <a:buFontTx/>
              <a:buChar char="•"/>
            </a:pPr>
            <a:r>
              <a:rPr lang="en-US" sz="2000"/>
              <a:t>Form I-9</a:t>
            </a:r>
          </a:p>
          <a:p>
            <a:pPr algn="ctr">
              <a:buFontTx/>
              <a:buChar char="•"/>
            </a:pPr>
            <a:r>
              <a:rPr lang="en-US" sz="2000"/>
              <a:t>Form W-4</a:t>
            </a:r>
          </a:p>
          <a:p>
            <a:pPr algn="ctr">
              <a:buFontTx/>
              <a:buChar char="•"/>
            </a:pPr>
            <a:r>
              <a:rPr lang="en-US" sz="2000"/>
              <a:t>“Ordinary and Necessary” work</a:t>
            </a:r>
          </a:p>
          <a:p>
            <a:pPr algn="ctr">
              <a:buFontTx/>
              <a:buChar char="•"/>
            </a:pPr>
            <a:r>
              <a:rPr lang="en-US" sz="2000"/>
              <a:t>Document that services were actually performed (Signed Work Log)</a:t>
            </a:r>
          </a:p>
          <a:p>
            <a:pPr algn="ctr">
              <a:buFontTx/>
              <a:buChar char="•"/>
            </a:pPr>
            <a:r>
              <a:rPr lang="en-US" sz="2000"/>
              <a:t>Reasonable Wage Level (hourly rate)</a:t>
            </a:r>
          </a:p>
          <a:p>
            <a:pPr algn="ctr">
              <a:buFontTx/>
              <a:buChar char="•"/>
            </a:pPr>
            <a:r>
              <a:rPr lang="en-US" sz="2000"/>
              <a:t>Wages paid on a consistent basis (at least monthly)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Vehicle Expense</a:t>
            </a:r>
          </a:p>
          <a:p>
            <a:pPr algn="ctr"/>
            <a:endParaRPr lang="en-US" sz="1000">
              <a:latin typeface="Calibri" pitchFamily="84" charset="0"/>
            </a:endParaRPr>
          </a:p>
          <a:p>
            <a:pPr algn="ctr"/>
            <a:r>
              <a:rPr lang="en-US" sz="4000">
                <a:latin typeface="Calibri" pitchFamily="84" charset="0"/>
              </a:rPr>
              <a:t>Standard Mileage</a:t>
            </a:r>
          </a:p>
          <a:p>
            <a:pPr algn="ctr"/>
            <a:r>
              <a:rPr lang="en-US" sz="3200">
                <a:latin typeface="Calibri" pitchFamily="84" charset="0"/>
              </a:rPr>
              <a:t>$.50/mile</a:t>
            </a:r>
          </a:p>
          <a:p>
            <a:pPr algn="ctr"/>
            <a:endParaRPr lang="en-US" sz="1000">
              <a:latin typeface="Calibri" pitchFamily="84" charset="0"/>
            </a:endParaRPr>
          </a:p>
          <a:p>
            <a:pPr algn="ctr"/>
            <a:r>
              <a:rPr lang="en-US" sz="4000">
                <a:latin typeface="Calibri" pitchFamily="84" charset="0"/>
              </a:rPr>
              <a:t>Actual Operating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Adobe Garamond Pro" pitchFamily="84" charset="0"/>
              </a:rPr>
              <a:t>Home Business </a:t>
            </a:r>
          </a:p>
          <a:p>
            <a:pPr algn="ctr"/>
            <a:r>
              <a:rPr lang="en-US" sz="4800" b="1">
                <a:latin typeface="Adobe Garamond Pro" pitchFamily="84" charset="0"/>
              </a:rPr>
              <a:t>Tax Advantages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No More “Vacations”</a:t>
            </a:r>
          </a:p>
          <a:p>
            <a:pPr algn="ctr"/>
            <a:r>
              <a:rPr lang="en-US" sz="4000">
                <a:latin typeface="Calibri" pitchFamily="84" charset="0"/>
              </a:rPr>
              <a:t>Just “Business Travel”</a:t>
            </a:r>
          </a:p>
          <a:p>
            <a:pPr algn="ctr"/>
            <a:endParaRPr lang="en-US" sz="2000">
              <a:latin typeface="Calibri" pitchFamily="84" charset="0"/>
            </a:endParaRPr>
          </a:p>
          <a:p>
            <a:pPr algn="ctr"/>
            <a:r>
              <a:rPr lang="en-US">
                <a:latin typeface="Calibri" pitchFamily="84" charset="0"/>
              </a:rPr>
              <a:t>51% Rule  [IRC Section 1.162-2(b)(2)]</a:t>
            </a:r>
          </a:p>
          <a:p>
            <a:pPr algn="ctr"/>
            <a:r>
              <a:rPr lang="en-US">
                <a:latin typeface="Calibri" pitchFamily="84" charset="0"/>
              </a:rPr>
              <a:t>“Business Day” [IRS Regulations 1.274-4(d)(2)(i)]</a:t>
            </a:r>
          </a:p>
          <a:p>
            <a:pPr algn="ctr"/>
            <a:r>
              <a:rPr lang="en-US">
                <a:latin typeface="Calibri" pitchFamily="84" charset="0"/>
              </a:rPr>
              <a:t>100% of Travel, Lodging, Taxis, Rental Cars, Tips [IRS Pub. 463]</a:t>
            </a:r>
          </a:p>
          <a:p>
            <a:pPr algn="ctr"/>
            <a:r>
              <a:rPr lang="en-US">
                <a:latin typeface="Calibri" pitchFamily="84" charset="0"/>
              </a:rPr>
              <a:t>Plus 50% of your meals on “business days” [Reg 1.162-2(a)]</a:t>
            </a:r>
            <a:endParaRPr lang="en-US" sz="2000">
              <a:latin typeface="Calibri" pitchFamily="84" charset="0"/>
            </a:endParaRPr>
          </a:p>
          <a:p>
            <a:pPr algn="ctr"/>
            <a:endParaRPr lang="en-US" sz="4000">
              <a:latin typeface="Calibri" pitchFamily="84" charset="0"/>
            </a:endParaRPr>
          </a:p>
          <a:p>
            <a:pPr algn="ctr"/>
            <a:endParaRPr lang="en-US" sz="4000"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271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ＭＳ Ｐゴシック</vt:lpstr>
      <vt:lpstr>Calibri</vt:lpstr>
      <vt:lpstr>Adobe Garamond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Gifford</dc:creator>
  <cp:lastModifiedBy>DGS</cp:lastModifiedBy>
  <cp:revision>20</cp:revision>
  <dcterms:created xsi:type="dcterms:W3CDTF">2010-02-10T22:16:56Z</dcterms:created>
  <dcterms:modified xsi:type="dcterms:W3CDTF">2010-02-24T19:04:32Z</dcterms:modified>
</cp:coreProperties>
</file>