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81" r:id="rId6"/>
    <p:sldId id="264" r:id="rId7"/>
    <p:sldId id="266" r:id="rId8"/>
    <p:sldId id="265" r:id="rId9"/>
    <p:sldId id="282" r:id="rId10"/>
    <p:sldId id="263" r:id="rId11"/>
    <p:sldId id="262" r:id="rId12"/>
    <p:sldId id="261" r:id="rId13"/>
    <p:sldId id="283" r:id="rId14"/>
    <p:sldId id="260" r:id="rId15"/>
    <p:sldId id="259" r:id="rId16"/>
    <p:sldId id="268" r:id="rId17"/>
    <p:sldId id="269" r:id="rId18"/>
    <p:sldId id="273" r:id="rId19"/>
    <p:sldId id="270" r:id="rId20"/>
    <p:sldId id="271" r:id="rId21"/>
    <p:sldId id="272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16" autoAdjust="0"/>
  </p:normalViewPr>
  <p:slideViewPr>
    <p:cSldViewPr>
      <p:cViewPr varScale="1">
        <p:scale>
          <a:sx n="103" d="100"/>
          <a:sy n="103" d="100"/>
        </p:scale>
        <p:origin x="-1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1F5E0-B09F-4753-BE9C-C1D98474A1B1}" type="datetimeFigureOut">
              <a:rPr lang="en-US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FDFB2-7322-48C6-8FFC-86F712263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6B6F8-2373-414D-B7CE-2DBF0D84C05B}" type="datetimeFigureOut">
              <a:rPr lang="en-US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BB06C-5AC1-44A3-98A3-A5F468F2A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A9B09-C90E-4682-A463-026EF45078A2}" type="datetimeFigureOut">
              <a:rPr lang="en-US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86E66-1AF4-4405-96BF-E31B40348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D7E3E-1E0F-49CB-90DF-FD2A756E5937}" type="datetimeFigureOut">
              <a:rPr lang="en-US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383CC-8E85-4988-933A-12812E177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31CC4-FB2A-426C-9C0D-0DDCCA519ACA}" type="datetimeFigureOut">
              <a:rPr lang="en-US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B6DED-FB4B-4F66-806F-53DF83561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19FC4-918D-4550-A964-2A81811CB7A7}" type="datetimeFigureOut">
              <a:rPr lang="en-US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B415C-E307-4932-A6E0-935CA1386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DA252-CD79-4A8C-B4E1-FAB2F4485306}" type="datetimeFigureOut">
              <a:rPr lang="en-US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3D193-F092-4C98-AD8F-357D745BD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39282-0AD9-4C95-A66A-9B335B661CF7}" type="datetimeFigureOut">
              <a:rPr lang="en-US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21F51-230B-48D5-9E03-B14EBB73D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2F26E-3E54-4A05-BB23-BD1E050EA4AB}" type="datetimeFigureOut">
              <a:rPr lang="en-US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C3B9E-328A-4776-9F0F-EBAC8382A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F656F-1796-4A86-BB37-AAA6CC540F17}" type="datetimeFigureOut">
              <a:rPr lang="en-US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48563-B206-4425-8F8E-DCDEFEFAF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D31BF-5EF8-4677-A678-6E7170DD205B}" type="datetimeFigureOut">
              <a:rPr lang="en-US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38BAF-2E0E-48DB-8036-0BDE94BB9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AE9246A-C9B5-430D-B753-C7EE33E0EBF3}" type="datetimeFigureOut">
              <a:rPr lang="en-US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8648B4B-0E94-4224-8E04-4F7322F84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84" charset="-128"/>
          <a:cs typeface="ＭＳ Ｐゴシック" pitchFamily="8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8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8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13315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152400" y="1905000"/>
            <a:ext cx="8763000" cy="304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El No Reconocer Oportunidades Verdaderas</a:t>
            </a:r>
          </a:p>
        </p:txBody>
      </p:sp>
      <p:pic>
        <p:nvPicPr>
          <p:cNvPr id="13317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60960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22531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Box 5"/>
          <p:cNvSpPr txBox="1">
            <a:spLocks noChangeArrowheads="1"/>
          </p:cNvSpPr>
          <p:nvPr/>
        </p:nvSpPr>
        <p:spPr bwMode="auto">
          <a:xfrm>
            <a:off x="457200" y="1905000"/>
            <a:ext cx="8153400" cy="304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Compañia Acertada – Tiempo Equivocado</a:t>
            </a:r>
          </a:p>
        </p:txBody>
      </p:sp>
      <p:pic>
        <p:nvPicPr>
          <p:cNvPr id="22533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23555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0" y="1905000"/>
            <a:ext cx="9144000" cy="304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No Entender lo Números/Porcentajes</a:t>
            </a:r>
          </a:p>
        </p:txBody>
      </p:sp>
      <p:pic>
        <p:nvPicPr>
          <p:cNvPr id="23557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63246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24579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457200" y="1905000"/>
            <a:ext cx="8153400" cy="304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“Ley del Promedio” Conformarse Con Poco</a:t>
            </a:r>
          </a:p>
        </p:txBody>
      </p:sp>
      <p:pic>
        <p:nvPicPr>
          <p:cNvPr id="24581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25603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Box 5"/>
          <p:cNvSpPr txBox="1">
            <a:spLocks noChangeArrowheads="1"/>
          </p:cNvSpPr>
          <p:nvPr/>
        </p:nvSpPr>
        <p:spPr bwMode="auto">
          <a:xfrm>
            <a:off x="381000" y="1905000"/>
            <a:ext cx="8305800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No Cultivar Confianza y Armonía</a:t>
            </a:r>
          </a:p>
        </p:txBody>
      </p:sp>
      <p:pic>
        <p:nvPicPr>
          <p:cNvPr id="25605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26627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Box 5"/>
          <p:cNvSpPr txBox="1">
            <a:spLocks noChangeArrowheads="1"/>
          </p:cNvSpPr>
          <p:nvPr/>
        </p:nvSpPr>
        <p:spPr bwMode="auto">
          <a:xfrm>
            <a:off x="457200" y="1905000"/>
            <a:ext cx="8153400" cy="304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Comportarse Un Poco Creído (ej. Juzgando)</a:t>
            </a:r>
          </a:p>
        </p:txBody>
      </p:sp>
      <p:pic>
        <p:nvPicPr>
          <p:cNvPr id="26629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27651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457200" y="1905000"/>
            <a:ext cx="8153400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No Practicar Las Técnicas Diariamente</a:t>
            </a:r>
          </a:p>
          <a:p>
            <a:pPr algn="ctr"/>
            <a:r>
              <a:rPr lang="en-US" sz="2000">
                <a:latin typeface="Calibri" pitchFamily="34" charset="0"/>
              </a:rPr>
              <a:t>( ej. Trabajar Solo Los Fines De Semanas)</a:t>
            </a:r>
          </a:p>
        </p:txBody>
      </p:sp>
      <p:pic>
        <p:nvPicPr>
          <p:cNvPr id="27653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28675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457200" y="1905000"/>
            <a:ext cx="8153400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El No Protejer Tu “Núcleo”</a:t>
            </a:r>
          </a:p>
        </p:txBody>
      </p:sp>
      <p:pic>
        <p:nvPicPr>
          <p:cNvPr id="28677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29699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457200" y="1905000"/>
            <a:ext cx="8229600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No Comprender El Proceso</a:t>
            </a:r>
          </a:p>
          <a:p>
            <a:pPr algn="ctr"/>
            <a:r>
              <a:rPr lang="en-US" sz="2000">
                <a:latin typeface="Calibri" pitchFamily="34" charset="0"/>
              </a:rPr>
              <a:t>( Romper el hielo - Encontrar Botón Caliente – Empujar el Botón – Asegurar un Compromiso )</a:t>
            </a:r>
          </a:p>
        </p:txBody>
      </p:sp>
      <p:pic>
        <p:nvPicPr>
          <p:cNvPr id="29701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30723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TextBox 5"/>
          <p:cNvSpPr txBox="1">
            <a:spLocks noChangeArrowheads="1"/>
          </p:cNvSpPr>
          <p:nvPr/>
        </p:nvSpPr>
        <p:spPr bwMode="auto">
          <a:xfrm>
            <a:off x="0" y="1905000"/>
            <a:ext cx="9144000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El No Seguir Los pasos (ej. Orden)</a:t>
            </a:r>
          </a:p>
          <a:p>
            <a:pPr algn="ctr"/>
            <a:r>
              <a:rPr lang="en-US" sz="2000">
                <a:latin typeface="Calibri" pitchFamily="34" charset="0"/>
              </a:rPr>
              <a:t>( Romper el Hielo – Encontrar el Botón Caliente – Empujar el Botón - Asegurar el Compromiso )</a:t>
            </a:r>
          </a:p>
        </p:txBody>
      </p:sp>
      <p:pic>
        <p:nvPicPr>
          <p:cNvPr id="30725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31747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TextBox 5"/>
          <p:cNvSpPr txBox="1">
            <a:spLocks noChangeArrowheads="1"/>
          </p:cNvSpPr>
          <p:nvPr/>
        </p:nvSpPr>
        <p:spPr bwMode="auto">
          <a:xfrm>
            <a:off x="457200" y="1905000"/>
            <a:ext cx="8153400" cy="304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No Aprender Perfectamente a Cómo Invitar (24)</a:t>
            </a:r>
          </a:p>
        </p:txBody>
      </p:sp>
      <p:pic>
        <p:nvPicPr>
          <p:cNvPr id="31749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14339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457200" y="1905000"/>
            <a:ext cx="8153400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El No Tomar Acciones Inmediatas</a:t>
            </a:r>
          </a:p>
          <a:p>
            <a:pPr algn="ctr"/>
            <a:r>
              <a:rPr lang="en-US" sz="2000">
                <a:latin typeface="Calibri" pitchFamily="34" charset="0"/>
              </a:rPr>
              <a:t>( Mal uso del tiempo )</a:t>
            </a:r>
          </a:p>
        </p:txBody>
      </p:sp>
      <p:pic>
        <p:nvPicPr>
          <p:cNvPr id="14341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32771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TextBox 5"/>
          <p:cNvSpPr txBox="1">
            <a:spLocks noChangeArrowheads="1"/>
          </p:cNvSpPr>
          <p:nvPr/>
        </p:nvSpPr>
        <p:spPr bwMode="auto">
          <a:xfrm>
            <a:off x="0" y="1905000"/>
            <a:ext cx="9144000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El No Perfeccionar El Seguimiento (24)</a:t>
            </a:r>
          </a:p>
          <a:p>
            <a:pPr algn="ctr"/>
            <a:r>
              <a:rPr lang="en-US" sz="2000">
                <a:latin typeface="Calibri" pitchFamily="34" charset="0"/>
              </a:rPr>
              <a:t>( 2% - 3% - 5% - 10% - 80% )</a:t>
            </a:r>
          </a:p>
        </p:txBody>
      </p:sp>
      <p:pic>
        <p:nvPicPr>
          <p:cNvPr id="32773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33795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457200" y="1905000"/>
            <a:ext cx="8153400" cy="304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El No Acoger a Los Amigos (nuevos) </a:t>
            </a:r>
          </a:p>
        </p:txBody>
      </p:sp>
      <p:pic>
        <p:nvPicPr>
          <p:cNvPr id="33797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8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34819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Box 5"/>
          <p:cNvSpPr txBox="1">
            <a:spLocks noChangeArrowheads="1"/>
          </p:cNvSpPr>
          <p:nvPr/>
        </p:nvSpPr>
        <p:spPr bwMode="auto">
          <a:xfrm>
            <a:off x="457200" y="1905000"/>
            <a:ext cx="8153400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El Decir Más – A Menos Gente</a:t>
            </a:r>
          </a:p>
        </p:txBody>
      </p:sp>
      <p:pic>
        <p:nvPicPr>
          <p:cNvPr id="34821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35843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TextBox 5"/>
          <p:cNvSpPr txBox="1">
            <a:spLocks noChangeArrowheads="1"/>
          </p:cNvSpPr>
          <p:nvPr/>
        </p:nvSpPr>
        <p:spPr bwMode="auto">
          <a:xfrm>
            <a:off x="381000" y="1905000"/>
            <a:ext cx="8305800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El No Hacer Mejores Preguntas (3X)</a:t>
            </a:r>
          </a:p>
          <a:p>
            <a:pPr algn="ctr"/>
            <a:r>
              <a:rPr lang="en-US" sz="2000">
                <a:latin typeface="Calibri" pitchFamily="34" charset="0"/>
              </a:rPr>
              <a:t>( Factor Motivador Primario )</a:t>
            </a:r>
          </a:p>
        </p:txBody>
      </p:sp>
      <p:pic>
        <p:nvPicPr>
          <p:cNvPr id="35845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36867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TextBox 5"/>
          <p:cNvSpPr txBox="1">
            <a:spLocks noChangeArrowheads="1"/>
          </p:cNvSpPr>
          <p:nvPr/>
        </p:nvSpPr>
        <p:spPr bwMode="auto">
          <a:xfrm>
            <a:off x="381000" y="1905000"/>
            <a:ext cx="8305800" cy="304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El No Mejorar y Seguir Creciendo</a:t>
            </a:r>
          </a:p>
        </p:txBody>
      </p:sp>
      <p:pic>
        <p:nvPicPr>
          <p:cNvPr id="36869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0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37891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TextBox 5"/>
          <p:cNvSpPr txBox="1">
            <a:spLocks noChangeArrowheads="1"/>
          </p:cNvSpPr>
          <p:nvPr/>
        </p:nvSpPr>
        <p:spPr bwMode="auto">
          <a:xfrm>
            <a:off x="457200" y="1905000"/>
            <a:ext cx="8229600" cy="304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El No Dejarse Enseñar y Ser Abierto</a:t>
            </a:r>
          </a:p>
        </p:txBody>
      </p:sp>
      <p:pic>
        <p:nvPicPr>
          <p:cNvPr id="37893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4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38915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TextBox 5"/>
          <p:cNvSpPr txBox="1">
            <a:spLocks noChangeArrowheads="1"/>
          </p:cNvSpPr>
          <p:nvPr/>
        </p:nvSpPr>
        <p:spPr bwMode="auto">
          <a:xfrm>
            <a:off x="381000" y="1905000"/>
            <a:ext cx="8305800" cy="304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Dejar Que Te Paralizen Las Noticias</a:t>
            </a:r>
          </a:p>
        </p:txBody>
      </p:sp>
      <p:pic>
        <p:nvPicPr>
          <p:cNvPr id="38917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39939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TextBox 5"/>
          <p:cNvSpPr txBox="1">
            <a:spLocks noChangeArrowheads="1"/>
          </p:cNvSpPr>
          <p:nvPr/>
        </p:nvSpPr>
        <p:spPr bwMode="auto">
          <a:xfrm>
            <a:off x="0" y="1905000"/>
            <a:ext cx="9144000" cy="426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El No Saber Manejar las Expectativas</a:t>
            </a:r>
          </a:p>
          <a:p>
            <a:pPr algn="ctr"/>
            <a:r>
              <a:rPr lang="en-US" sz="2000">
                <a:latin typeface="Calibri" pitchFamily="34" charset="0"/>
              </a:rPr>
              <a:t>( ¿Qué estás mirando? )</a:t>
            </a:r>
          </a:p>
          <a:p>
            <a:pPr algn="ctr"/>
            <a:r>
              <a:rPr lang="en-US" sz="2000">
                <a:latin typeface="Calibri" pitchFamily="34" charset="0"/>
              </a:rPr>
              <a:t>( ¿Cuáles son tus expectativas? )</a:t>
            </a:r>
          </a:p>
          <a:p>
            <a:pPr algn="ctr"/>
            <a:r>
              <a:rPr lang="en-US" sz="2000">
                <a:latin typeface="Calibri" pitchFamily="34" charset="0"/>
              </a:rPr>
              <a:t>( ¿Cuánto Necesitas? )</a:t>
            </a:r>
          </a:p>
          <a:p>
            <a:pPr algn="ctr"/>
            <a:endParaRPr lang="en-US" sz="2000">
              <a:latin typeface="Calibri" pitchFamily="34" charset="0"/>
            </a:endParaRPr>
          </a:p>
        </p:txBody>
      </p:sp>
      <p:pic>
        <p:nvPicPr>
          <p:cNvPr id="39941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40963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TextBox 5"/>
          <p:cNvSpPr txBox="1">
            <a:spLocks noChangeArrowheads="1"/>
          </p:cNvSpPr>
          <p:nvPr/>
        </p:nvSpPr>
        <p:spPr bwMode="auto">
          <a:xfrm>
            <a:off x="381000" y="1905000"/>
            <a:ext cx="8305800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El No Poder Con Las Objeciones</a:t>
            </a:r>
          </a:p>
        </p:txBody>
      </p:sp>
      <p:pic>
        <p:nvPicPr>
          <p:cNvPr id="40965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41987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TextBox 5"/>
          <p:cNvSpPr txBox="1">
            <a:spLocks noChangeArrowheads="1"/>
          </p:cNvSpPr>
          <p:nvPr/>
        </p:nvSpPr>
        <p:spPr bwMode="auto">
          <a:xfrm>
            <a:off x="381000" y="1905000"/>
            <a:ext cx="83058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El No Conectar “Los Puntos”</a:t>
            </a:r>
          </a:p>
          <a:p>
            <a:pPr algn="ctr"/>
            <a:r>
              <a:rPr lang="en-US" sz="2000">
                <a:latin typeface="Calibri" pitchFamily="34" charset="0"/>
              </a:rPr>
              <a:t>( 80 / 20 Rule )</a:t>
            </a:r>
          </a:p>
          <a:p>
            <a:pPr algn="ctr"/>
            <a:r>
              <a:rPr lang="en-US" sz="2000">
                <a:latin typeface="Calibri" pitchFamily="34" charset="0"/>
              </a:rPr>
              <a:t>( Cuesta Dos Veces más Para Obtener Clientes Nuevos Que Mantener Clientes Existentes)</a:t>
            </a:r>
          </a:p>
        </p:txBody>
      </p:sp>
      <p:pic>
        <p:nvPicPr>
          <p:cNvPr id="41989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15363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457200" y="1905000"/>
            <a:ext cx="8153400" cy="365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El Participar En Acciones Equivocadas</a:t>
            </a:r>
          </a:p>
          <a:p>
            <a:pPr algn="ctr"/>
            <a:r>
              <a:rPr lang="en-US" sz="2000">
                <a:latin typeface="Calibri" pitchFamily="34" charset="0"/>
              </a:rPr>
              <a:t>(Correo Electrónico en vez de Llamadas )</a:t>
            </a:r>
          </a:p>
          <a:p>
            <a:pPr algn="ctr"/>
            <a:endParaRPr lang="en-US" sz="2000">
              <a:latin typeface="Calibri" pitchFamily="34" charset="0"/>
            </a:endParaRPr>
          </a:p>
        </p:txBody>
      </p:sp>
      <p:pic>
        <p:nvPicPr>
          <p:cNvPr id="15365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43011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2" name="TextBox 5"/>
          <p:cNvSpPr txBox="1">
            <a:spLocks noChangeArrowheads="1"/>
          </p:cNvSpPr>
          <p:nvPr/>
        </p:nvSpPr>
        <p:spPr bwMode="auto">
          <a:xfrm>
            <a:off x="381000" y="1905000"/>
            <a:ext cx="8305800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El No Cometer Errores</a:t>
            </a:r>
          </a:p>
          <a:p>
            <a:pPr algn="ctr"/>
            <a:r>
              <a:rPr lang="en-US" sz="2000">
                <a:latin typeface="Calibri" pitchFamily="34" charset="0"/>
              </a:rPr>
              <a:t>( Failing Forward )</a:t>
            </a:r>
          </a:p>
        </p:txBody>
      </p:sp>
      <p:pic>
        <p:nvPicPr>
          <p:cNvPr id="43013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44035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TextBox 5"/>
          <p:cNvSpPr txBox="1">
            <a:spLocks noChangeArrowheads="1"/>
          </p:cNvSpPr>
          <p:nvPr/>
        </p:nvSpPr>
        <p:spPr bwMode="auto">
          <a:xfrm>
            <a:off x="381000" y="1905000"/>
            <a:ext cx="8305800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El No “Construir” Correctamente</a:t>
            </a:r>
          </a:p>
          <a:p>
            <a:pPr algn="ctr"/>
            <a:r>
              <a:rPr lang="en-US" sz="2000">
                <a:latin typeface="Calibri" pitchFamily="34" charset="0"/>
              </a:rPr>
              <a:t>( Organizational Structure  - Placement )</a:t>
            </a:r>
          </a:p>
        </p:txBody>
      </p:sp>
      <p:pic>
        <p:nvPicPr>
          <p:cNvPr id="44037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8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45059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TextBox 5"/>
          <p:cNvSpPr txBox="1">
            <a:spLocks noChangeArrowheads="1"/>
          </p:cNvSpPr>
          <p:nvPr/>
        </p:nvSpPr>
        <p:spPr bwMode="auto">
          <a:xfrm>
            <a:off x="381000" y="1905000"/>
            <a:ext cx="8305800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Dar Padrinazcos </a:t>
            </a:r>
          </a:p>
          <a:p>
            <a:pPr algn="ctr"/>
            <a:r>
              <a:rPr lang="en-US" sz="2000">
                <a:latin typeface="Calibri" pitchFamily="34" charset="0"/>
              </a:rPr>
              <a:t>( Tratando de Motivar y Ayudar a Otros )</a:t>
            </a:r>
          </a:p>
        </p:txBody>
      </p:sp>
      <p:pic>
        <p:nvPicPr>
          <p:cNvPr id="45061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2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46083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TextBox 5"/>
          <p:cNvSpPr txBox="1">
            <a:spLocks noChangeArrowheads="1"/>
          </p:cNvSpPr>
          <p:nvPr/>
        </p:nvSpPr>
        <p:spPr bwMode="auto">
          <a:xfrm>
            <a:off x="381000" y="1905000"/>
            <a:ext cx="83058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r>
              <a:rPr lang="en-US" sz="4800">
                <a:latin typeface="Calibri" pitchFamily="34" charset="0"/>
              </a:rPr>
              <a:t>El No Maximizar El Plan de Compensación</a:t>
            </a:r>
          </a:p>
        </p:txBody>
      </p:sp>
      <p:pic>
        <p:nvPicPr>
          <p:cNvPr id="46085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6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47107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TextBox 5"/>
          <p:cNvSpPr txBox="1">
            <a:spLocks noChangeArrowheads="1"/>
          </p:cNvSpPr>
          <p:nvPr/>
        </p:nvSpPr>
        <p:spPr bwMode="auto">
          <a:xfrm>
            <a:off x="381000" y="1905000"/>
            <a:ext cx="8305800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El No Estar Comprometido</a:t>
            </a:r>
          </a:p>
          <a:p>
            <a:pPr algn="ctr"/>
            <a:r>
              <a:rPr lang="en-US" sz="2000">
                <a:latin typeface="Calibri" pitchFamily="34" charset="0"/>
              </a:rPr>
              <a:t>( Time Commitment )</a:t>
            </a:r>
          </a:p>
          <a:p>
            <a:pPr algn="ctr"/>
            <a:r>
              <a:rPr lang="en-US" sz="2000">
                <a:latin typeface="Calibri" pitchFamily="34" charset="0"/>
              </a:rPr>
              <a:t>( Losing Momentum )</a:t>
            </a:r>
          </a:p>
        </p:txBody>
      </p:sp>
      <p:pic>
        <p:nvPicPr>
          <p:cNvPr id="47109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48131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TextBox 5"/>
          <p:cNvSpPr txBox="1">
            <a:spLocks noChangeArrowheads="1"/>
          </p:cNvSpPr>
          <p:nvPr/>
        </p:nvSpPr>
        <p:spPr bwMode="auto">
          <a:xfrm>
            <a:off x="381000" y="1905000"/>
            <a:ext cx="8305800" cy="304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El Dejar Que Otros Te Desanimen </a:t>
            </a:r>
          </a:p>
        </p:txBody>
      </p:sp>
      <p:pic>
        <p:nvPicPr>
          <p:cNvPr id="48133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4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49155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6" name="TextBox 5"/>
          <p:cNvSpPr txBox="1">
            <a:spLocks noChangeArrowheads="1"/>
          </p:cNvSpPr>
          <p:nvPr/>
        </p:nvSpPr>
        <p:spPr bwMode="auto">
          <a:xfrm>
            <a:off x="381000" y="1905000"/>
            <a:ext cx="8305800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El Desatender Tu Mercado Local</a:t>
            </a:r>
          </a:p>
        </p:txBody>
      </p:sp>
      <p:pic>
        <p:nvPicPr>
          <p:cNvPr id="49157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8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50179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TextBox 5"/>
          <p:cNvSpPr txBox="1">
            <a:spLocks noChangeArrowheads="1"/>
          </p:cNvSpPr>
          <p:nvPr/>
        </p:nvSpPr>
        <p:spPr bwMode="auto">
          <a:xfrm>
            <a:off x="381000" y="1905000"/>
            <a:ext cx="8305800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El No Cuidar Tu Imagen</a:t>
            </a:r>
          </a:p>
          <a:p>
            <a:pPr algn="ctr"/>
            <a:r>
              <a:rPr lang="en-US" sz="2000">
                <a:latin typeface="Calibri" pitchFamily="34" charset="0"/>
              </a:rPr>
              <a:t>( Plan de Negocio – Plan de Emergencia )</a:t>
            </a:r>
          </a:p>
        </p:txBody>
      </p:sp>
      <p:pic>
        <p:nvPicPr>
          <p:cNvPr id="50181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2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51203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4" name="TextBox 5"/>
          <p:cNvSpPr txBox="1">
            <a:spLocks noChangeArrowheads="1"/>
          </p:cNvSpPr>
          <p:nvPr/>
        </p:nvSpPr>
        <p:spPr bwMode="auto">
          <a:xfrm>
            <a:off x="381000" y="1905000"/>
            <a:ext cx="8305800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El No Conectarse y Duplicar</a:t>
            </a:r>
          </a:p>
        </p:txBody>
      </p:sp>
      <p:pic>
        <p:nvPicPr>
          <p:cNvPr id="51205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6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52227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8" name="TextBox 5"/>
          <p:cNvSpPr txBox="1">
            <a:spLocks noChangeArrowheads="1"/>
          </p:cNvSpPr>
          <p:nvPr/>
        </p:nvSpPr>
        <p:spPr bwMode="auto">
          <a:xfrm>
            <a:off x="381000" y="1905000"/>
            <a:ext cx="8305800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El Tratar de  “Hacerlo Sólo” </a:t>
            </a:r>
          </a:p>
          <a:p>
            <a:pPr algn="ctr"/>
            <a:r>
              <a:rPr lang="en-US" sz="2000">
                <a:latin typeface="Calibri" pitchFamily="34" charset="0"/>
              </a:rPr>
              <a:t>( Encuentra un Guía – Pide Ayuda )</a:t>
            </a:r>
          </a:p>
        </p:txBody>
      </p:sp>
      <p:pic>
        <p:nvPicPr>
          <p:cNvPr id="52229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0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16387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0" y="1905000"/>
            <a:ext cx="9144000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El No Expandir 1ro tu “Visión” </a:t>
            </a:r>
          </a:p>
          <a:p>
            <a:pPr algn="ctr"/>
            <a:r>
              <a:rPr lang="en-US" sz="2000">
                <a:latin typeface="Calibri" pitchFamily="34" charset="0"/>
              </a:rPr>
              <a:t>( Creer – Entender– Investigar – Conocer )</a:t>
            </a:r>
          </a:p>
        </p:txBody>
      </p:sp>
      <p:pic>
        <p:nvPicPr>
          <p:cNvPr id="16389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53251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2" name="TextBox 5"/>
          <p:cNvSpPr txBox="1">
            <a:spLocks noChangeArrowheads="1"/>
          </p:cNvSpPr>
          <p:nvPr/>
        </p:nvSpPr>
        <p:spPr bwMode="auto">
          <a:xfrm>
            <a:off x="0" y="1905000"/>
            <a:ext cx="9144000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El Enfocarse En El “Mercado Equivocado”</a:t>
            </a:r>
          </a:p>
          <a:p>
            <a:pPr algn="ctr"/>
            <a:r>
              <a:rPr lang="en-US" sz="2000">
                <a:latin typeface="Calibri" pitchFamily="34" charset="0"/>
              </a:rPr>
              <a:t>( Biz Owner vs. Manager vs. Server vs. Bus Boy )</a:t>
            </a:r>
          </a:p>
        </p:txBody>
      </p:sp>
      <p:pic>
        <p:nvPicPr>
          <p:cNvPr id="53253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4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54275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TextBox 5"/>
          <p:cNvSpPr txBox="1">
            <a:spLocks noChangeArrowheads="1"/>
          </p:cNvSpPr>
          <p:nvPr/>
        </p:nvSpPr>
        <p:spPr bwMode="auto">
          <a:xfrm>
            <a:off x="0" y="1905000"/>
            <a:ext cx="9144000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El No Investigar Lo Suficiente</a:t>
            </a:r>
          </a:p>
          <a:p>
            <a:pPr algn="ctr"/>
            <a:r>
              <a:rPr lang="en-US" sz="2000">
                <a:latin typeface="Calibri" pitchFamily="34" charset="0"/>
              </a:rPr>
              <a:t>( Dinero &amp; Tiempo )</a:t>
            </a:r>
          </a:p>
        </p:txBody>
      </p:sp>
      <p:pic>
        <p:nvPicPr>
          <p:cNvPr id="54277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8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17411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457200" y="1905000"/>
            <a:ext cx="8153400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El Desconocer Tu “Fuerza”</a:t>
            </a:r>
          </a:p>
          <a:p>
            <a:pPr algn="ctr"/>
            <a:r>
              <a:rPr lang="en-US" sz="2000">
                <a:latin typeface="Calibri" pitchFamily="34" charset="0"/>
              </a:rPr>
              <a:t>( Pasión – Deseo )</a:t>
            </a:r>
          </a:p>
          <a:p>
            <a:pPr algn="ctr"/>
            <a:r>
              <a:rPr lang="en-US" sz="2000">
                <a:latin typeface="Calibri" pitchFamily="34" charset="0"/>
              </a:rPr>
              <a:t>( Hacerlo Sólo por el Dinero )</a:t>
            </a:r>
          </a:p>
        </p:txBody>
      </p:sp>
      <p:pic>
        <p:nvPicPr>
          <p:cNvPr id="17413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18435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0" y="1905000"/>
            <a:ext cx="9144000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El No Establecer Metas “Claras”</a:t>
            </a:r>
          </a:p>
          <a:p>
            <a:pPr algn="ctr"/>
            <a:r>
              <a:rPr lang="en-US" sz="2000">
                <a:latin typeface="Calibri" pitchFamily="34" charset="0"/>
              </a:rPr>
              <a:t>( Espesíficas – Medibles – Aceptadas - Reales – Con Tiempo Determinado)</a:t>
            </a:r>
          </a:p>
          <a:p>
            <a:pPr algn="ctr"/>
            <a:r>
              <a:rPr lang="en-US" sz="2000">
                <a:latin typeface="Calibri" pitchFamily="34" charset="0"/>
              </a:rPr>
              <a:t>( Escritas)</a:t>
            </a:r>
          </a:p>
        </p:txBody>
      </p:sp>
      <p:pic>
        <p:nvPicPr>
          <p:cNvPr id="18437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63246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19459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457200" y="1905000"/>
            <a:ext cx="81534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El No Crear un Plan de Trabajo</a:t>
            </a:r>
          </a:p>
          <a:p>
            <a:pPr algn="ctr"/>
            <a:r>
              <a:rPr lang="en-US" sz="2000">
                <a:latin typeface="Calibri" pitchFamily="34" charset="0"/>
              </a:rPr>
              <a:t>( Si no estás Márketing – NO estás en el negocio )</a:t>
            </a:r>
          </a:p>
          <a:p>
            <a:pPr algn="ctr"/>
            <a:r>
              <a:rPr lang="en-US" sz="2000">
                <a:latin typeface="Calibri" pitchFamily="34" charset="0"/>
              </a:rPr>
              <a:t>( Poner Avisisos en las Páginas Amarillas – Tamaño, Vista, Tiempo )</a:t>
            </a:r>
          </a:p>
          <a:p>
            <a:pPr algn="ctr"/>
            <a:r>
              <a:rPr lang="en-US" sz="2000">
                <a:latin typeface="Calibri" pitchFamily="34" charset="0"/>
              </a:rPr>
              <a:t>( Repetición - Repetición - Repetición )</a:t>
            </a:r>
          </a:p>
        </p:txBody>
      </p:sp>
      <p:pic>
        <p:nvPicPr>
          <p:cNvPr id="19461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20483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0" y="1905000"/>
            <a:ext cx="9144000" cy="365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 No Hay Desarrollo: “Jugadas” y “Movimientos”</a:t>
            </a:r>
          </a:p>
          <a:p>
            <a:pPr algn="ctr"/>
            <a:r>
              <a:rPr lang="en-US" sz="2000">
                <a:latin typeface="Calibri" pitchFamily="34" charset="0"/>
              </a:rPr>
              <a:t>( ¿Cuántas jugadas necesita tener un equipo de la NFL? )</a:t>
            </a:r>
          </a:p>
          <a:p>
            <a:pPr algn="ctr"/>
            <a:r>
              <a:rPr lang="en-US" sz="2000">
                <a:latin typeface="Calibri" pitchFamily="34" charset="0"/>
              </a:rPr>
              <a:t>( ¿Cuántos movimientos y contraataques hay en ajedrez? )</a:t>
            </a:r>
          </a:p>
        </p:txBody>
      </p:sp>
      <p:pic>
        <p:nvPicPr>
          <p:cNvPr id="20485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21507" name="Picture 3" descr="Xocai_BG_Paper1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0" y="1905000"/>
            <a:ext cx="9144000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>
                <a:latin typeface="Calibri" pitchFamily="34" charset="0"/>
              </a:rPr>
              <a:t>Error</a:t>
            </a:r>
          </a:p>
          <a:p>
            <a:pPr algn="ctr"/>
            <a:endParaRPr lang="en-US">
              <a:latin typeface="Calibri" pitchFamily="34" charset="0"/>
            </a:endParaRPr>
          </a:p>
          <a:p>
            <a:pPr algn="ctr"/>
            <a:r>
              <a:rPr lang="en-US" sz="4800">
                <a:latin typeface="Calibri" pitchFamily="34" charset="0"/>
              </a:rPr>
              <a:t>El No Asegurar Compromisos Reales</a:t>
            </a:r>
          </a:p>
          <a:p>
            <a:pPr algn="ctr"/>
            <a:r>
              <a:rPr lang="en-US" sz="2000">
                <a:latin typeface="Calibri" pitchFamily="34" charset="0"/>
              </a:rPr>
              <a:t>(Mentalidad de Supervivencia)</a:t>
            </a:r>
          </a:p>
        </p:txBody>
      </p:sp>
      <p:pic>
        <p:nvPicPr>
          <p:cNvPr id="21509" name="Picture 6" descr="WCI 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400800"/>
            <a:ext cx="121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6248400" y="648811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ndalus"/>
                <a:ea typeface="Andalus"/>
                <a:cs typeface="Andalus"/>
              </a:rPr>
              <a:t>Presented by: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514</Words>
  <Application>Microsoft Office PowerPoint</Application>
  <PresentationFormat>On-screen Show (4:3)</PresentationFormat>
  <Paragraphs>195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ＭＳ Ｐゴシック</vt:lpstr>
      <vt:lpstr>Calibri</vt:lpstr>
      <vt:lpstr>Andalus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</dc:creator>
  <cp:lastModifiedBy> Scott Shields</cp:lastModifiedBy>
  <cp:revision>81</cp:revision>
  <dcterms:created xsi:type="dcterms:W3CDTF">2010-02-23T02:50:42Z</dcterms:created>
  <dcterms:modified xsi:type="dcterms:W3CDTF">2010-03-24T17:11:57Z</dcterms:modified>
</cp:coreProperties>
</file>